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34"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2960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0D9FEC-CB53-4065-B376-5C2713E5C3F3}" v="349" dt="2024-10-30T11:19:37.03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5958" autoAdjust="0"/>
  </p:normalViewPr>
  <p:slideViewPr>
    <p:cSldViewPr snapToGrid="0">
      <p:cViewPr varScale="1">
        <p:scale>
          <a:sx n="103" d="100"/>
          <a:sy n="103" d="100"/>
        </p:scale>
        <p:origin x="1224" y="96"/>
      </p:cViewPr>
      <p:guideLst>
        <p:guide orient="horz" pos="3634"/>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37B974E6-9649-486E-A197-BBBA08D07E3E}"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15D6A4-E2F4-4ACF-A0ED-EAC161A724DD}" type="slidenum">
              <a:rPr kumimoji="1" lang="ja-JP" altLang="en-US" smtClean="0"/>
              <a:t>‹#›</a:t>
            </a:fld>
            <a:endParaRPr kumimoji="1" lang="ja-JP" altLang="en-US"/>
          </a:p>
        </p:txBody>
      </p:sp>
    </p:spTree>
    <p:extLst>
      <p:ext uri="{BB962C8B-B14F-4D97-AF65-F5344CB8AC3E}">
        <p14:creationId xmlns:p14="http://schemas.microsoft.com/office/powerpoint/2010/main" val="1940804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7B974E6-9649-486E-A197-BBBA08D07E3E}"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15D6A4-E2F4-4ACF-A0ED-EAC161A724DD}" type="slidenum">
              <a:rPr kumimoji="1" lang="ja-JP" altLang="en-US" smtClean="0"/>
              <a:t>‹#›</a:t>
            </a:fld>
            <a:endParaRPr kumimoji="1" lang="ja-JP" altLang="en-US"/>
          </a:p>
        </p:txBody>
      </p:sp>
    </p:spTree>
    <p:extLst>
      <p:ext uri="{BB962C8B-B14F-4D97-AF65-F5344CB8AC3E}">
        <p14:creationId xmlns:p14="http://schemas.microsoft.com/office/powerpoint/2010/main" val="4269975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7B974E6-9649-486E-A197-BBBA08D07E3E}"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15D6A4-E2F4-4ACF-A0ED-EAC161A724DD}" type="slidenum">
              <a:rPr kumimoji="1" lang="ja-JP" altLang="en-US" smtClean="0"/>
              <a:t>‹#›</a:t>
            </a:fld>
            <a:endParaRPr kumimoji="1" lang="ja-JP" altLang="en-US"/>
          </a:p>
        </p:txBody>
      </p:sp>
    </p:spTree>
    <p:extLst>
      <p:ext uri="{BB962C8B-B14F-4D97-AF65-F5344CB8AC3E}">
        <p14:creationId xmlns:p14="http://schemas.microsoft.com/office/powerpoint/2010/main" val="1081836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7B974E6-9649-486E-A197-BBBA08D07E3E}"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15D6A4-E2F4-4ACF-A0ED-EAC161A724DD}" type="slidenum">
              <a:rPr kumimoji="1" lang="ja-JP" altLang="en-US" smtClean="0"/>
              <a:t>‹#›</a:t>
            </a:fld>
            <a:endParaRPr kumimoji="1" lang="ja-JP" altLang="en-US"/>
          </a:p>
        </p:txBody>
      </p:sp>
    </p:spTree>
    <p:extLst>
      <p:ext uri="{BB962C8B-B14F-4D97-AF65-F5344CB8AC3E}">
        <p14:creationId xmlns:p14="http://schemas.microsoft.com/office/powerpoint/2010/main" val="2174888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B974E6-9649-486E-A197-BBBA08D07E3E}"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15D6A4-E2F4-4ACF-A0ED-EAC161A724DD}" type="slidenum">
              <a:rPr kumimoji="1" lang="ja-JP" altLang="en-US" smtClean="0"/>
              <a:t>‹#›</a:t>
            </a:fld>
            <a:endParaRPr kumimoji="1" lang="ja-JP" altLang="en-US"/>
          </a:p>
        </p:txBody>
      </p:sp>
    </p:spTree>
    <p:extLst>
      <p:ext uri="{BB962C8B-B14F-4D97-AF65-F5344CB8AC3E}">
        <p14:creationId xmlns:p14="http://schemas.microsoft.com/office/powerpoint/2010/main" val="2522234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37B974E6-9649-486E-A197-BBBA08D07E3E}"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15D6A4-E2F4-4ACF-A0ED-EAC161A724DD}" type="slidenum">
              <a:rPr kumimoji="1" lang="ja-JP" altLang="en-US" smtClean="0"/>
              <a:t>‹#›</a:t>
            </a:fld>
            <a:endParaRPr kumimoji="1" lang="ja-JP" altLang="en-US"/>
          </a:p>
        </p:txBody>
      </p:sp>
    </p:spTree>
    <p:extLst>
      <p:ext uri="{BB962C8B-B14F-4D97-AF65-F5344CB8AC3E}">
        <p14:creationId xmlns:p14="http://schemas.microsoft.com/office/powerpoint/2010/main" val="50177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7B974E6-9649-486E-A197-BBBA08D07E3E}" type="datetimeFigureOut">
              <a:rPr kumimoji="1" lang="ja-JP" altLang="en-US" smtClean="0"/>
              <a:t>2024/11/25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15D6A4-E2F4-4ACF-A0ED-EAC161A724DD}" type="slidenum">
              <a:rPr kumimoji="1" lang="ja-JP" altLang="en-US" smtClean="0"/>
              <a:t>‹#›</a:t>
            </a:fld>
            <a:endParaRPr kumimoji="1" lang="ja-JP" altLang="en-US"/>
          </a:p>
        </p:txBody>
      </p:sp>
    </p:spTree>
    <p:extLst>
      <p:ext uri="{BB962C8B-B14F-4D97-AF65-F5344CB8AC3E}">
        <p14:creationId xmlns:p14="http://schemas.microsoft.com/office/powerpoint/2010/main" val="4221341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37B974E6-9649-486E-A197-BBBA08D07E3E}" type="datetimeFigureOut">
              <a:rPr kumimoji="1" lang="ja-JP" altLang="en-US" smtClean="0"/>
              <a:t>2024/11/25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15D6A4-E2F4-4ACF-A0ED-EAC161A724DD}" type="slidenum">
              <a:rPr kumimoji="1" lang="ja-JP" altLang="en-US" smtClean="0"/>
              <a:t>‹#›</a:t>
            </a:fld>
            <a:endParaRPr kumimoji="1" lang="ja-JP" altLang="en-US"/>
          </a:p>
        </p:txBody>
      </p:sp>
    </p:spTree>
    <p:extLst>
      <p:ext uri="{BB962C8B-B14F-4D97-AF65-F5344CB8AC3E}">
        <p14:creationId xmlns:p14="http://schemas.microsoft.com/office/powerpoint/2010/main" val="2453941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974E6-9649-486E-A197-BBBA08D07E3E}" type="datetimeFigureOut">
              <a:rPr kumimoji="1" lang="ja-JP" altLang="en-US" smtClean="0"/>
              <a:t>2024/11/25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15D6A4-E2F4-4ACF-A0ED-EAC161A724DD}" type="slidenum">
              <a:rPr kumimoji="1" lang="ja-JP" altLang="en-US" smtClean="0"/>
              <a:t>‹#›</a:t>
            </a:fld>
            <a:endParaRPr kumimoji="1" lang="ja-JP" altLang="en-US"/>
          </a:p>
        </p:txBody>
      </p:sp>
    </p:spTree>
    <p:extLst>
      <p:ext uri="{BB962C8B-B14F-4D97-AF65-F5344CB8AC3E}">
        <p14:creationId xmlns:p14="http://schemas.microsoft.com/office/powerpoint/2010/main" val="1711733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B974E6-9649-486E-A197-BBBA08D07E3E}"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15D6A4-E2F4-4ACF-A0ED-EAC161A724DD}" type="slidenum">
              <a:rPr kumimoji="1" lang="ja-JP" altLang="en-US" smtClean="0"/>
              <a:t>‹#›</a:t>
            </a:fld>
            <a:endParaRPr kumimoji="1" lang="ja-JP" altLang="en-US"/>
          </a:p>
        </p:txBody>
      </p:sp>
    </p:spTree>
    <p:extLst>
      <p:ext uri="{BB962C8B-B14F-4D97-AF65-F5344CB8AC3E}">
        <p14:creationId xmlns:p14="http://schemas.microsoft.com/office/powerpoint/2010/main" val="393264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B974E6-9649-486E-A197-BBBA08D07E3E}"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15D6A4-E2F4-4ACF-A0ED-EAC161A724DD}" type="slidenum">
              <a:rPr kumimoji="1" lang="ja-JP" altLang="en-US" smtClean="0"/>
              <a:t>‹#›</a:t>
            </a:fld>
            <a:endParaRPr kumimoji="1" lang="ja-JP" altLang="en-US"/>
          </a:p>
        </p:txBody>
      </p:sp>
    </p:spTree>
    <p:extLst>
      <p:ext uri="{BB962C8B-B14F-4D97-AF65-F5344CB8AC3E}">
        <p14:creationId xmlns:p14="http://schemas.microsoft.com/office/powerpoint/2010/main" val="576834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974E6-9649-486E-A197-BBBA08D07E3E}" type="datetimeFigureOut">
              <a:rPr kumimoji="1" lang="ja-JP" altLang="en-US" smtClean="0"/>
              <a:t>2024/11/25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15D6A4-E2F4-4ACF-A0ED-EAC161A724DD}" type="slidenum">
              <a:rPr kumimoji="1" lang="ja-JP" altLang="en-US" smtClean="0"/>
              <a:t>‹#›</a:t>
            </a:fld>
            <a:endParaRPr kumimoji="1" lang="ja-JP" altLang="en-US"/>
          </a:p>
        </p:txBody>
      </p:sp>
    </p:spTree>
    <p:extLst>
      <p:ext uri="{BB962C8B-B14F-4D97-AF65-F5344CB8AC3E}">
        <p14:creationId xmlns:p14="http://schemas.microsoft.com/office/powerpoint/2010/main" val="209103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9">
            <a:extLst>
              <a:ext uri="{FF2B5EF4-FFF2-40B4-BE49-F238E27FC236}">
                <a16:creationId xmlns:a16="http://schemas.microsoft.com/office/drawing/2014/main" id="{7190F2E0-6503-B64A-D7B9-3710D757A1E2}"/>
              </a:ext>
            </a:extLst>
          </p:cNvPr>
          <p:cNvGraphicFramePr>
            <a:graphicFrameLocks noGrp="1"/>
          </p:cNvGraphicFramePr>
          <p:nvPr>
            <p:extLst>
              <p:ext uri="{D42A27DB-BD31-4B8C-83A1-F6EECF244321}">
                <p14:modId xmlns:p14="http://schemas.microsoft.com/office/powerpoint/2010/main" val="3232854123"/>
              </p:ext>
            </p:extLst>
          </p:nvPr>
        </p:nvGraphicFramePr>
        <p:xfrm>
          <a:off x="342900" y="640080"/>
          <a:ext cx="9070977" cy="6144684"/>
        </p:xfrm>
        <a:graphic>
          <a:graphicData uri="http://schemas.openxmlformats.org/drawingml/2006/table">
            <a:tbl>
              <a:tblPr firstRow="1" bandRow="1">
                <a:tableStyleId>{5940675A-B579-460E-94D1-54222C63F5DA}</a:tableStyleId>
              </a:tblPr>
              <a:tblGrid>
                <a:gridCol w="2016579">
                  <a:extLst>
                    <a:ext uri="{9D8B030D-6E8A-4147-A177-3AD203B41FA5}">
                      <a16:colId xmlns:a16="http://schemas.microsoft.com/office/drawing/2014/main" val="223807428"/>
                    </a:ext>
                  </a:extLst>
                </a:gridCol>
                <a:gridCol w="746483">
                  <a:extLst>
                    <a:ext uri="{9D8B030D-6E8A-4147-A177-3AD203B41FA5}">
                      <a16:colId xmlns:a16="http://schemas.microsoft.com/office/drawing/2014/main" val="3259663183"/>
                    </a:ext>
                  </a:extLst>
                </a:gridCol>
                <a:gridCol w="6307915">
                  <a:extLst>
                    <a:ext uri="{9D8B030D-6E8A-4147-A177-3AD203B41FA5}">
                      <a16:colId xmlns:a16="http://schemas.microsoft.com/office/drawing/2014/main" val="480938639"/>
                    </a:ext>
                  </a:extLst>
                </a:gridCol>
              </a:tblGrid>
              <a:tr h="249827">
                <a:tc rowSpan="2">
                  <a:txBody>
                    <a:bodyPr/>
                    <a:lstStyle/>
                    <a:p>
                      <a:pPr algn="ctr"/>
                      <a:r>
                        <a:rPr kumimoji="1" lang="ja-JP" altLang="en-US" sz="1200" b="1" dirty="0">
                          <a:latin typeface="Meiryo UI" panose="020B0604030504040204" pitchFamily="50" charset="-128"/>
                          <a:ea typeface="Meiryo UI" panose="020B0604030504040204" pitchFamily="50" charset="-128"/>
                        </a:rPr>
                        <a:t>企業／団体名</a:t>
                      </a:r>
                      <a:endParaRPr kumimoji="1" lang="en-US" altLang="ja-JP" sz="1200" b="1" dirty="0">
                        <a:latin typeface="Meiryo UI" panose="020B0604030504040204" pitchFamily="50" charset="-128"/>
                        <a:ea typeface="Meiryo UI" panose="020B0604030504040204" pitchFamily="50" charset="-128"/>
                      </a:endParaRPr>
                    </a:p>
                    <a:p>
                      <a:pPr algn="ctr"/>
                      <a:endParaRPr kumimoji="1" lang="en-US" altLang="ja-JP" sz="700" b="1" dirty="0">
                        <a:latin typeface="Meiryo UI" panose="020B0604030504040204" pitchFamily="50" charset="-128"/>
                        <a:ea typeface="Meiryo UI" panose="020B0604030504040204" pitchFamily="50" charset="-128"/>
                      </a:endParaRPr>
                    </a:p>
                    <a:p>
                      <a:pPr algn="ctr"/>
                      <a:r>
                        <a:rPr kumimoji="1" lang="en-US" altLang="ja-JP" sz="700" b="1" dirty="0">
                          <a:latin typeface="Meiryo UI" panose="020B0604030504040204" pitchFamily="50" charset="-128"/>
                          <a:ea typeface="Meiryo UI" panose="020B0604030504040204" pitchFamily="50" charset="-128"/>
                        </a:rPr>
                        <a:t>※</a:t>
                      </a:r>
                      <a:r>
                        <a:rPr kumimoji="1" lang="ja-JP" altLang="en-US" sz="700" b="1" dirty="0">
                          <a:latin typeface="Meiryo UI" panose="020B0604030504040204" pitchFamily="50" charset="-128"/>
                          <a:ea typeface="Meiryo UI" panose="020B0604030504040204" pitchFamily="50" charset="-128"/>
                        </a:rPr>
                        <a:t>複数の企業・団体で協働している場合は、協働している全ての企業・団体名を記入してください</a:t>
                      </a:r>
                    </a:p>
                  </a:txBody>
                  <a:tcPr anchor="ctr">
                    <a:solidFill>
                      <a:srgbClr val="FF9900">
                        <a:alpha val="60000"/>
                      </a:srgb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フリガナ</a:t>
                      </a:r>
                    </a:p>
                  </a:txBody>
                  <a:tcPr anchor="ctr">
                    <a:solidFill>
                      <a:srgbClr val="FF9900">
                        <a:alpha val="60000"/>
                      </a:srgbClr>
                    </a:solidFill>
                  </a:tcPr>
                </a:tc>
                <a:tc>
                  <a:txBody>
                    <a:bodyPr/>
                    <a:lstStyle/>
                    <a:p>
                      <a:pPr algn="l"/>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27408016"/>
                  </a:ext>
                </a:extLst>
              </a:tr>
              <a:tr h="357244">
                <a:tc vMerge="1">
                  <a:txBody>
                    <a:bodyPr/>
                    <a:lstStyle/>
                    <a:p>
                      <a:endParaRPr kumimoji="1" lang="ja-JP" altLang="en-US" sz="140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Meiryo UI" panose="020B0604030504040204" pitchFamily="50" charset="-128"/>
                        <a:ea typeface="Meiryo UI" panose="020B0604030504040204"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813317439"/>
                  </a:ext>
                </a:extLst>
              </a:tr>
              <a:tr h="448515">
                <a:tc>
                  <a:txBody>
                    <a:bodyPr/>
                    <a:lstStyle/>
                    <a:p>
                      <a:pPr algn="ctr"/>
                      <a:r>
                        <a:rPr kumimoji="1" lang="ja-JP" altLang="en-US" sz="1200" b="1" dirty="0">
                          <a:latin typeface="Meiryo UI" panose="020B0604030504040204" pitchFamily="50" charset="-128"/>
                          <a:ea typeface="Meiryo UI" panose="020B0604030504040204" pitchFamily="50" charset="-128"/>
                        </a:rPr>
                        <a:t>企業／団体</a:t>
                      </a:r>
                      <a:endParaRPr kumimoji="1" lang="en-US" altLang="ja-JP" sz="1200" b="1" dirty="0">
                        <a:latin typeface="Meiryo UI" panose="020B0604030504040204" pitchFamily="50" charset="-128"/>
                        <a:ea typeface="Meiryo UI" panose="020B0604030504040204" pitchFamily="50" charset="-128"/>
                      </a:endParaRPr>
                    </a:p>
                    <a:p>
                      <a:pPr algn="ctr"/>
                      <a:r>
                        <a:rPr kumimoji="1" lang="en-US" altLang="ja-JP" sz="1200" b="1" dirty="0">
                          <a:latin typeface="Meiryo UI" panose="020B0604030504040204" pitchFamily="50" charset="-128"/>
                          <a:ea typeface="Meiryo UI" panose="020B0604030504040204" pitchFamily="50" charset="-128"/>
                        </a:rPr>
                        <a:t>HP</a:t>
                      </a:r>
                      <a:r>
                        <a:rPr kumimoji="1" lang="ja-JP" altLang="en-US" sz="1200" b="1" dirty="0">
                          <a:latin typeface="Meiryo UI" panose="020B0604030504040204" pitchFamily="50" charset="-128"/>
                          <a:ea typeface="Meiryo UI" panose="020B0604030504040204" pitchFamily="50" charset="-128"/>
                        </a:rPr>
                        <a:t> </a:t>
                      </a:r>
                      <a:r>
                        <a:rPr kumimoji="1" lang="en-US" altLang="ja-JP" sz="1200" b="1" dirty="0">
                          <a:latin typeface="Meiryo UI" panose="020B0604030504040204" pitchFamily="50" charset="-128"/>
                          <a:ea typeface="Meiryo UI" panose="020B0604030504040204" pitchFamily="50" charset="-128"/>
                        </a:rPr>
                        <a:t>URL</a:t>
                      </a:r>
                      <a:endParaRPr kumimoji="1" lang="ja-JP" altLang="en-US" sz="1200" b="1" dirty="0">
                        <a:latin typeface="Meiryo UI" panose="020B0604030504040204" pitchFamily="50" charset="-128"/>
                        <a:ea typeface="Meiryo UI" panose="020B0604030504040204" pitchFamily="50" charset="-128"/>
                      </a:endParaRPr>
                    </a:p>
                  </a:txBody>
                  <a:tcPr anchor="ctr">
                    <a:solidFill>
                      <a:srgbClr val="FF9900">
                        <a:alpha val="60000"/>
                      </a:srgbClr>
                    </a:solidFill>
                  </a:tcPr>
                </a:tc>
                <a:tc gridSpan="2">
                  <a:txBody>
                    <a:bodyPr/>
                    <a:lstStyle/>
                    <a:p>
                      <a:pPr algn="l"/>
                      <a:endParaRPr kumimoji="1" lang="ja-JP" altLang="en-US" sz="105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70392976"/>
                  </a:ext>
                </a:extLst>
              </a:tr>
              <a:tr h="316943">
                <a:tc rowSpan="2">
                  <a:txBody>
                    <a:bodyPr/>
                    <a:lstStyle/>
                    <a:p>
                      <a:pPr algn="ctr"/>
                      <a:r>
                        <a:rPr kumimoji="1" lang="ja-JP" altLang="en-US" sz="1200" b="1" dirty="0">
                          <a:latin typeface="Meiryo UI" panose="020B0604030504040204" pitchFamily="50" charset="-128"/>
                          <a:ea typeface="Meiryo UI" panose="020B0604030504040204" pitchFamily="50" charset="-128"/>
                        </a:rPr>
                        <a:t>所在地</a:t>
                      </a:r>
                    </a:p>
                  </a:txBody>
                  <a:tcPr anchor="ctr">
                    <a:solidFill>
                      <a:srgbClr val="FF9900">
                        <a:alpha val="60000"/>
                      </a:srgb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郵便番号</a:t>
                      </a:r>
                    </a:p>
                  </a:txBody>
                  <a:tcPr anchor="ctr">
                    <a:solidFill>
                      <a:srgbClr val="FF9900">
                        <a:alpha val="60000"/>
                      </a:srgbClr>
                    </a:solidFill>
                  </a:tcPr>
                </a:tc>
                <a:tc>
                  <a:txBody>
                    <a:bodyPr/>
                    <a:lstStyle/>
                    <a:p>
                      <a:pPr algn="l"/>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8037961"/>
                  </a:ext>
                </a:extLst>
              </a:tr>
              <a:tr h="316943">
                <a:tc vMerge="1">
                  <a:txBody>
                    <a:bodyPr/>
                    <a:lstStyle/>
                    <a:p>
                      <a:endParaRPr kumimoji="1" lang="ja-JP" altLang="en-US" sz="1400" dirty="0"/>
                    </a:p>
                  </a:txBody>
                  <a:tcPr/>
                </a:tc>
                <a:tc>
                  <a:txBody>
                    <a:bodyPr/>
                    <a:lstStyle/>
                    <a:p>
                      <a:pPr algn="ctr"/>
                      <a:r>
                        <a:rPr kumimoji="1" lang="ja-JP" altLang="en-US" sz="900" dirty="0">
                          <a:latin typeface="Meiryo UI" panose="020B0604030504040204" pitchFamily="50" charset="-128"/>
                          <a:ea typeface="Meiryo UI" panose="020B0604030504040204" pitchFamily="50" charset="-128"/>
                        </a:rPr>
                        <a:t>住所</a:t>
                      </a:r>
                    </a:p>
                  </a:txBody>
                  <a:tcPr anchor="ctr">
                    <a:solidFill>
                      <a:srgbClr val="FF9900">
                        <a:alpha val="60000"/>
                      </a:srgbClr>
                    </a:solidFill>
                  </a:tcPr>
                </a:tc>
                <a:tc>
                  <a:txBody>
                    <a:bodyPr/>
                    <a:lstStyle/>
                    <a:p>
                      <a:pPr algn="l"/>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95730699"/>
                  </a:ext>
                </a:extLst>
              </a:tr>
              <a:tr h="316943">
                <a:tc rowSpan="3">
                  <a:txBody>
                    <a:bodyPr/>
                    <a:lstStyle/>
                    <a:p>
                      <a:pPr algn="ctr"/>
                      <a:r>
                        <a:rPr kumimoji="1" lang="ja-JP" altLang="en-US" sz="1200" b="1" dirty="0">
                          <a:latin typeface="Meiryo UI" panose="020B0604030504040204" pitchFamily="50" charset="-128"/>
                          <a:ea typeface="Meiryo UI" panose="020B0604030504040204" pitchFamily="50" charset="-128"/>
                        </a:rPr>
                        <a:t>代表者氏名</a:t>
                      </a:r>
                    </a:p>
                  </a:txBody>
                  <a:tcPr anchor="ctr">
                    <a:solidFill>
                      <a:srgbClr val="FF9900">
                        <a:alpha val="60000"/>
                      </a:srgb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フリガナ</a:t>
                      </a:r>
                    </a:p>
                  </a:txBody>
                  <a:tcPr anchor="ctr">
                    <a:solidFill>
                      <a:srgbClr val="FF9900">
                        <a:alpha val="60000"/>
                      </a:srgbClr>
                    </a:solidFill>
                  </a:tcPr>
                </a:tc>
                <a:tc>
                  <a:txBody>
                    <a:bodyPr/>
                    <a:lstStyle/>
                    <a:p>
                      <a:pPr algn="l"/>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35941579"/>
                  </a:ext>
                </a:extLst>
              </a:tr>
              <a:tr h="316943">
                <a:tc vMerge="1">
                  <a:txBody>
                    <a:bodyPr/>
                    <a:lstStyle/>
                    <a:p>
                      <a:endParaRPr kumimoji="1" lang="ja-JP" altLang="en-US" sz="1400" dirty="0"/>
                    </a:p>
                  </a:txBody>
                  <a:tcPr/>
                </a:tc>
                <a:tc gridSpan="2">
                  <a:txBody>
                    <a:bodyPr/>
                    <a:lstStyle/>
                    <a:p>
                      <a:pPr algn="l"/>
                      <a:endParaRPr kumimoji="1" lang="ja-JP" altLang="en-US" sz="105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17880057"/>
                  </a:ext>
                </a:extLst>
              </a:tr>
              <a:tr h="316943">
                <a:tc vMerge="1">
                  <a:txBody>
                    <a:bodyPr/>
                    <a:lstStyle/>
                    <a:p>
                      <a:endParaRPr kumimoji="1" lang="ja-JP" altLang="en-US" sz="1400" dirty="0"/>
                    </a:p>
                  </a:txBody>
                  <a:tcPr/>
                </a:tc>
                <a:tc>
                  <a:txBody>
                    <a:bodyPr/>
                    <a:lstStyle/>
                    <a:p>
                      <a:pPr algn="ctr"/>
                      <a:r>
                        <a:rPr kumimoji="1" lang="ja-JP" altLang="en-US" sz="900" dirty="0">
                          <a:latin typeface="Meiryo UI" panose="020B0604030504040204" pitchFamily="50" charset="-128"/>
                          <a:ea typeface="Meiryo UI" panose="020B0604030504040204" pitchFamily="50" charset="-128"/>
                        </a:rPr>
                        <a:t>肩書</a:t>
                      </a:r>
                    </a:p>
                  </a:txBody>
                  <a:tcPr anchor="ctr">
                    <a:solidFill>
                      <a:srgbClr val="FF9900">
                        <a:alpha val="60000"/>
                      </a:srgbClr>
                    </a:solidFill>
                  </a:tcPr>
                </a:tc>
                <a:tc>
                  <a:txBody>
                    <a:bodyPr/>
                    <a:lstStyle/>
                    <a:p>
                      <a:pPr algn="l"/>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25409624"/>
                  </a:ext>
                </a:extLst>
              </a:tr>
              <a:tr h="316943">
                <a:tc rowSpan="3">
                  <a:txBody>
                    <a:bodyPr/>
                    <a:lstStyle/>
                    <a:p>
                      <a:pPr algn="ctr"/>
                      <a:r>
                        <a:rPr kumimoji="1" lang="ja-JP" altLang="en-US" sz="1200" b="1" dirty="0">
                          <a:latin typeface="Meiryo UI" panose="020B0604030504040204" pitchFamily="50" charset="-128"/>
                          <a:ea typeface="Meiryo UI" panose="020B0604030504040204" pitchFamily="50" charset="-128"/>
                        </a:rPr>
                        <a:t>担当者氏名</a:t>
                      </a:r>
                    </a:p>
                  </a:txBody>
                  <a:tcPr anchor="ctr">
                    <a:solidFill>
                      <a:srgbClr val="FF9900">
                        <a:alpha val="60000"/>
                      </a:srgb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フリガナ</a:t>
                      </a:r>
                    </a:p>
                  </a:txBody>
                  <a:tcPr anchor="ctr">
                    <a:solidFill>
                      <a:srgbClr val="FF9900">
                        <a:alpha val="60000"/>
                      </a:srgbClr>
                    </a:solidFill>
                  </a:tcPr>
                </a:tc>
                <a:tc>
                  <a:txBody>
                    <a:bodyPr/>
                    <a:lstStyle/>
                    <a:p>
                      <a:pPr algn="l"/>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318399735"/>
                  </a:ext>
                </a:extLst>
              </a:tr>
              <a:tr h="316943">
                <a:tc vMerge="1">
                  <a:txBody>
                    <a:bodyPr/>
                    <a:lstStyle/>
                    <a:p>
                      <a:endParaRPr kumimoji="1" lang="ja-JP" altLang="en-US" sz="1400" dirty="0"/>
                    </a:p>
                  </a:txBody>
                  <a:tcPr/>
                </a:tc>
                <a:tc gridSpan="2">
                  <a:txBody>
                    <a:bodyPr/>
                    <a:lstStyle/>
                    <a:p>
                      <a:pPr algn="l"/>
                      <a:endParaRPr kumimoji="1" lang="ja-JP" altLang="en-US" sz="105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53914906"/>
                  </a:ext>
                </a:extLst>
              </a:tr>
              <a:tr h="316943">
                <a:tc vMerge="1">
                  <a:txBody>
                    <a:bodyPr/>
                    <a:lstStyle/>
                    <a:p>
                      <a:endParaRPr kumimoji="1" lang="ja-JP" altLang="en-US" sz="1400" dirty="0"/>
                    </a:p>
                  </a:txBody>
                  <a:tcPr/>
                </a:tc>
                <a:tc>
                  <a:txBody>
                    <a:bodyPr/>
                    <a:lstStyle/>
                    <a:p>
                      <a:pPr marL="0" algn="ctr" defTabSz="914400" rtl="0" eaLnBrk="1" latinLnBrk="0" hangingPunct="1"/>
                      <a:r>
                        <a:rPr kumimoji="1" lang="ja-JP" altLang="en-US" sz="900" kern="1200" dirty="0">
                          <a:solidFill>
                            <a:schemeClr val="tx1"/>
                          </a:solidFill>
                          <a:latin typeface="Meiryo UI" panose="020B0604030504040204" pitchFamily="50" charset="-128"/>
                          <a:ea typeface="Meiryo UI" panose="020B0604030504040204" pitchFamily="50" charset="-128"/>
                          <a:cs typeface="+mn-cs"/>
                        </a:rPr>
                        <a:t>部署・肩書</a:t>
                      </a:r>
                    </a:p>
                  </a:txBody>
                  <a:tcPr anchor="ctr">
                    <a:solidFill>
                      <a:srgbClr val="FF9900">
                        <a:alpha val="60000"/>
                      </a:srgbClr>
                    </a:solidFill>
                  </a:tcPr>
                </a:tc>
                <a:tc>
                  <a:txBody>
                    <a:bodyPr/>
                    <a:lstStyle/>
                    <a:p>
                      <a:pPr algn="l"/>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81026164"/>
                  </a:ext>
                </a:extLst>
              </a:tr>
              <a:tr h="395999">
                <a:tc rowSpan="2">
                  <a:txBody>
                    <a:bodyPr/>
                    <a:lstStyle/>
                    <a:p>
                      <a:pPr algn="ctr"/>
                      <a:r>
                        <a:rPr kumimoji="1" lang="ja-JP" altLang="en-US" sz="1200" b="1" dirty="0">
                          <a:latin typeface="Meiryo UI" panose="020B0604030504040204" pitchFamily="50" charset="-128"/>
                          <a:ea typeface="Meiryo UI" panose="020B0604030504040204" pitchFamily="50" charset="-128"/>
                        </a:rPr>
                        <a:t>担当者連絡先</a:t>
                      </a:r>
                    </a:p>
                  </a:txBody>
                  <a:tcPr anchor="ctr">
                    <a:solidFill>
                      <a:srgbClr val="FF9900">
                        <a:alpha val="60000"/>
                      </a:srgbClr>
                    </a:solidFill>
                  </a:tcPr>
                </a:tc>
                <a:tc>
                  <a:txBody>
                    <a:bodyPr/>
                    <a:lstStyle/>
                    <a:p>
                      <a:pPr marL="0" algn="ctr" defTabSz="914400" rtl="0" eaLnBrk="1" latinLnBrk="0" hangingPunct="1"/>
                      <a:r>
                        <a:rPr kumimoji="1" lang="ja-JP" altLang="en-US" sz="900" kern="1200" dirty="0">
                          <a:solidFill>
                            <a:schemeClr val="tx1"/>
                          </a:solidFill>
                          <a:latin typeface="Meiryo UI" panose="020B0604030504040204" pitchFamily="50" charset="-128"/>
                          <a:ea typeface="Meiryo UI" panose="020B0604030504040204" pitchFamily="50" charset="-128"/>
                          <a:cs typeface="+mn-cs"/>
                        </a:rPr>
                        <a:t>メール</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900" kern="1200" dirty="0">
                          <a:solidFill>
                            <a:schemeClr val="tx1"/>
                          </a:solidFill>
                          <a:latin typeface="Meiryo UI" panose="020B0604030504040204" pitchFamily="50" charset="-128"/>
                          <a:ea typeface="Meiryo UI" panose="020B0604030504040204" pitchFamily="50" charset="-128"/>
                          <a:cs typeface="+mn-cs"/>
                        </a:rPr>
                        <a:t>アドレス</a:t>
                      </a:r>
                    </a:p>
                  </a:txBody>
                  <a:tcPr anchor="ctr">
                    <a:solidFill>
                      <a:srgbClr val="FF9900">
                        <a:alpha val="60000"/>
                      </a:srgbClr>
                    </a:solidFill>
                  </a:tcPr>
                </a:tc>
                <a:tc>
                  <a:txBody>
                    <a:bodyPr/>
                    <a:lstStyle/>
                    <a:p>
                      <a:pPr algn="l"/>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93016715"/>
                  </a:ext>
                </a:extLst>
              </a:tr>
              <a:tr h="316943">
                <a:tc vMerge="1">
                  <a:txBody>
                    <a:bodyPr/>
                    <a:lstStyle/>
                    <a:p>
                      <a:endParaRPr kumimoji="1" lang="ja-JP" altLang="en-US" sz="1400" dirty="0"/>
                    </a:p>
                  </a:txBody>
                  <a:tcPr/>
                </a:tc>
                <a:tc>
                  <a:txBody>
                    <a:bodyPr/>
                    <a:lstStyle/>
                    <a:p>
                      <a:pPr marL="0" algn="ctr" defTabSz="914400" rtl="0" eaLnBrk="1" latinLnBrk="0" hangingPunct="1"/>
                      <a:r>
                        <a:rPr kumimoji="1" lang="ja-JP" altLang="en-US" sz="900" kern="1200" dirty="0">
                          <a:solidFill>
                            <a:schemeClr val="tx1"/>
                          </a:solidFill>
                          <a:latin typeface="Meiryo UI" panose="020B0604030504040204" pitchFamily="50" charset="-128"/>
                          <a:ea typeface="Meiryo UI" panose="020B0604030504040204" pitchFamily="50" charset="-128"/>
                          <a:cs typeface="+mn-cs"/>
                        </a:rPr>
                        <a:t>電話番号</a:t>
                      </a:r>
                    </a:p>
                  </a:txBody>
                  <a:tcPr anchor="ctr">
                    <a:solidFill>
                      <a:srgbClr val="FF9900">
                        <a:alpha val="60000"/>
                      </a:srgbClr>
                    </a:solidFill>
                  </a:tcPr>
                </a:tc>
                <a:tc>
                  <a:txBody>
                    <a:bodyPr/>
                    <a:lstStyle/>
                    <a:p>
                      <a:pPr algn="l"/>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95455896"/>
                  </a:ext>
                </a:extLst>
              </a:tr>
              <a:tr h="424968">
                <a:tc>
                  <a:txBody>
                    <a:bodyPr/>
                    <a:lstStyle/>
                    <a:p>
                      <a:pPr algn="ctr"/>
                      <a:r>
                        <a:rPr kumimoji="1" lang="ja-JP" altLang="en-US" sz="1200" b="1" dirty="0">
                          <a:latin typeface="Meiryo UI" panose="020B0604030504040204" pitchFamily="50" charset="-128"/>
                          <a:ea typeface="Meiryo UI" panose="020B0604030504040204" pitchFamily="50" charset="-128"/>
                        </a:rPr>
                        <a:t>製品・サービス名</a:t>
                      </a:r>
                    </a:p>
                  </a:txBody>
                  <a:tcPr anchor="ctr">
                    <a:solidFill>
                      <a:srgbClr val="FF9900">
                        <a:alpha val="60000"/>
                      </a:srgbClr>
                    </a:solidFill>
                  </a:tcPr>
                </a:tc>
                <a:tc gridSpan="2">
                  <a:txBody>
                    <a:bodyPr/>
                    <a:lstStyle/>
                    <a:p>
                      <a:pPr algn="l"/>
                      <a:endParaRPr kumimoji="1" lang="ja-JP" altLang="en-US" sz="105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11200816"/>
                  </a:ext>
                </a:extLst>
              </a:tr>
              <a:tr h="448515">
                <a:tc>
                  <a:txBody>
                    <a:bodyPr/>
                    <a:lstStyle/>
                    <a:p>
                      <a:pPr algn="ctr"/>
                      <a:r>
                        <a:rPr kumimoji="1" lang="ja-JP" altLang="en-US" sz="1200" b="1" dirty="0">
                          <a:latin typeface="Meiryo UI" panose="020B0604030504040204" pitchFamily="50" charset="-128"/>
                          <a:ea typeface="Meiryo UI" panose="020B0604030504040204" pitchFamily="50" charset="-128"/>
                        </a:rPr>
                        <a:t>製品・サービス</a:t>
                      </a:r>
                      <a:endParaRPr kumimoji="1" lang="en-US" altLang="ja-JP" sz="1200" b="1" dirty="0">
                        <a:latin typeface="Meiryo UI" panose="020B0604030504040204" pitchFamily="50" charset="-128"/>
                        <a:ea typeface="Meiryo UI" panose="020B0604030504040204" pitchFamily="50" charset="-128"/>
                      </a:endParaRPr>
                    </a:p>
                    <a:p>
                      <a:pPr algn="ctr"/>
                      <a:r>
                        <a:rPr kumimoji="1" lang="en-US" altLang="ja-JP" sz="1200" b="1" dirty="0">
                          <a:latin typeface="Meiryo UI" panose="020B0604030504040204" pitchFamily="50" charset="-128"/>
                          <a:ea typeface="Meiryo UI" panose="020B0604030504040204" pitchFamily="50" charset="-128"/>
                        </a:rPr>
                        <a:t>Web</a:t>
                      </a:r>
                      <a:r>
                        <a:rPr kumimoji="1" lang="ja-JP" altLang="en-US" sz="1200" b="1" dirty="0">
                          <a:latin typeface="Meiryo UI" panose="020B0604030504040204" pitchFamily="50" charset="-128"/>
                          <a:ea typeface="Meiryo UI" panose="020B0604030504040204" pitchFamily="50" charset="-128"/>
                        </a:rPr>
                        <a:t>サイト</a:t>
                      </a:r>
                      <a:r>
                        <a:rPr kumimoji="1" lang="en-US" altLang="ja-JP" sz="1200" b="1" dirty="0">
                          <a:latin typeface="Meiryo UI" panose="020B0604030504040204" pitchFamily="50" charset="-128"/>
                          <a:ea typeface="Meiryo UI" panose="020B0604030504040204" pitchFamily="50" charset="-128"/>
                        </a:rPr>
                        <a:t>URL</a:t>
                      </a:r>
                      <a:r>
                        <a:rPr kumimoji="1" lang="ja-JP" altLang="en-US" sz="1200" b="1" dirty="0">
                          <a:latin typeface="Meiryo UI" panose="020B0604030504040204" pitchFamily="50" charset="-128"/>
                          <a:ea typeface="Meiryo UI" panose="020B0604030504040204" pitchFamily="50" charset="-128"/>
                        </a:rPr>
                        <a:t>（任意）</a:t>
                      </a:r>
                      <a:endParaRPr kumimoji="1" lang="en-US" altLang="ja-JP" sz="1200" b="1" dirty="0">
                        <a:latin typeface="Meiryo UI" panose="020B0604030504040204" pitchFamily="50" charset="-128"/>
                        <a:ea typeface="Meiryo UI" panose="020B0604030504040204" pitchFamily="50" charset="-128"/>
                      </a:endParaRPr>
                    </a:p>
                  </a:txBody>
                  <a:tcPr anchor="ctr">
                    <a:solidFill>
                      <a:srgbClr val="FF9900">
                        <a:alpha val="60000"/>
                      </a:srgbClr>
                    </a:solidFill>
                  </a:tcPr>
                </a:tc>
                <a:tc gridSpan="2">
                  <a:txBody>
                    <a:bodyPr/>
                    <a:lstStyle/>
                    <a:p>
                      <a:pPr algn="l"/>
                      <a:endParaRPr kumimoji="1" lang="ja-JP" altLang="en-US" sz="1050" dirty="0">
                        <a:latin typeface="Meiryo UI" panose="020B0604030504040204" pitchFamily="50" charset="-128"/>
                        <a:ea typeface="Meiryo UI" panose="020B0604030504040204" pitchFamily="50" charset="-128"/>
                      </a:endParaRPr>
                    </a:p>
                  </a:txBody>
                  <a:tcPr>
                    <a:solidFill>
                      <a:schemeClr val="bg1">
                        <a:alpha val="60000"/>
                      </a:schemeClr>
                    </a:solidFill>
                  </a:tcPr>
                </a:tc>
                <a:tc hMerge="1">
                  <a:txBody>
                    <a:bodyPr/>
                    <a:lstStyle/>
                    <a:p>
                      <a:endParaRPr kumimoji="1" lang="ja-JP" altLang="en-US"/>
                    </a:p>
                  </a:txBody>
                  <a:tcPr/>
                </a:tc>
                <a:extLst>
                  <a:ext uri="{0D108BD9-81ED-4DB2-BD59-A6C34878D82A}">
                    <a16:rowId xmlns:a16="http://schemas.microsoft.com/office/drawing/2014/main" val="1553922900"/>
                  </a:ext>
                </a:extLst>
              </a:tr>
              <a:tr h="243692">
                <a:tc rowSpan="2">
                  <a:txBody>
                    <a:bodyPr/>
                    <a:lstStyle/>
                    <a:p>
                      <a:pPr algn="ctr"/>
                      <a:r>
                        <a:rPr kumimoji="1" lang="ja-JP" altLang="en-US" sz="1200" b="1" dirty="0">
                          <a:latin typeface="Meiryo UI" panose="020B0604030504040204" pitchFamily="50" charset="-128"/>
                          <a:ea typeface="Meiryo UI" panose="020B0604030504040204" pitchFamily="50" charset="-128"/>
                        </a:rPr>
                        <a:t>開発・展開状況</a:t>
                      </a:r>
                      <a:endParaRPr kumimoji="1" lang="en-US" altLang="ja-JP" sz="1200" b="1" dirty="0">
                        <a:latin typeface="Meiryo UI" panose="020B0604030504040204" pitchFamily="50" charset="-128"/>
                        <a:ea typeface="Meiryo UI" panose="020B0604030504040204" pitchFamily="50" charset="-128"/>
                      </a:endParaRPr>
                    </a:p>
                  </a:txBody>
                  <a:tcPr anchor="ctr">
                    <a:solidFill>
                      <a:srgbClr val="FF9900">
                        <a:alpha val="60000"/>
                      </a:srgbClr>
                    </a:solidFill>
                  </a:tcPr>
                </a:tc>
                <a:tc gridSpan="2">
                  <a:txBody>
                    <a:bodyPr/>
                    <a:lstStyle/>
                    <a:p>
                      <a:pPr algn="ctr"/>
                      <a:r>
                        <a:rPr kumimoji="1" lang="ja-JP" altLang="en-US" sz="1000" dirty="0">
                          <a:latin typeface="Meiryo UI" panose="020B0604030504040204" pitchFamily="50" charset="-128"/>
                          <a:ea typeface="Meiryo UI" panose="020B0604030504040204" pitchFamily="50" charset="-128"/>
                        </a:rPr>
                        <a:t>以下あてはまるものすべてを選択してください。</a:t>
                      </a:r>
                    </a:p>
                  </a:txBody>
                  <a:tcPr>
                    <a:solidFill>
                      <a:srgbClr val="FF9900">
                        <a:alpha val="60000"/>
                      </a:srgb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58565212"/>
                  </a:ext>
                </a:extLst>
              </a:tr>
              <a:tr h="395999">
                <a:tc vMerge="1">
                  <a:txBody>
                    <a:bodyPr/>
                    <a:lstStyle/>
                    <a:p>
                      <a:endParaRPr kumimoji="1" lang="en-US" altLang="ja-JP" sz="1200" dirty="0">
                        <a:latin typeface="Meiryo UI" panose="020B0604030504040204" pitchFamily="50" charset="-128"/>
                        <a:ea typeface="Meiryo UI" panose="020B0604030504040204" pitchFamily="50" charset="-128"/>
                      </a:endParaRPr>
                    </a:p>
                  </a:txBody>
                  <a:tcPr/>
                </a:tc>
                <a:tc gridSpan="2">
                  <a:txBody>
                    <a:bodyPr/>
                    <a:lstStyle/>
                    <a:p>
                      <a:pPr algn="l">
                        <a:lnSpc>
                          <a:spcPct val="200000"/>
                        </a:lnSpc>
                      </a:pP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 アイディア探求　　</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 アイディアスクリーニング　　</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 製品コンセプト開発　　</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 事業性分析　　</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 プロトタイプ作成　</a:t>
                      </a:r>
                      <a:endParaRPr kumimoji="1" lang="en-US" altLang="ja-JP" sz="1000" dirty="0">
                        <a:latin typeface="Meiryo UI" panose="020B0604030504040204" pitchFamily="50" charset="-128"/>
                        <a:ea typeface="Meiryo UI" panose="020B0604030504040204" pitchFamily="50" charset="-128"/>
                      </a:endParaRPr>
                    </a:p>
                    <a:p>
                      <a:pPr algn="l">
                        <a:lnSpc>
                          <a:spcPct val="200000"/>
                        </a:lnSpc>
                      </a:pP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 ユーザーテストマーケティング　　</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 市場導入</a:t>
                      </a:r>
                    </a:p>
                  </a:txBody>
                  <a:tcPr/>
                </a:tc>
                <a:tc h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93063879"/>
                  </a:ext>
                </a:extLst>
              </a:tr>
            </a:tbl>
          </a:graphicData>
        </a:graphic>
      </p:graphicFrame>
      <p:sp>
        <p:nvSpPr>
          <p:cNvPr id="11" name="テキスト ボックス 10">
            <a:extLst>
              <a:ext uri="{FF2B5EF4-FFF2-40B4-BE49-F238E27FC236}">
                <a16:creationId xmlns:a16="http://schemas.microsoft.com/office/drawing/2014/main" id="{767E1E74-80BC-7241-38D9-52971A4AFF61}"/>
              </a:ext>
            </a:extLst>
          </p:cNvPr>
          <p:cNvSpPr txBox="1"/>
          <p:nvPr/>
        </p:nvSpPr>
        <p:spPr>
          <a:xfrm>
            <a:off x="1341276" y="129645"/>
            <a:ext cx="8213424" cy="369332"/>
          </a:xfrm>
          <a:prstGeom prst="rect">
            <a:avLst/>
          </a:prstGeom>
          <a:noFill/>
        </p:spPr>
        <p:txBody>
          <a:bodyPr wrap="square" rtlCol="0">
            <a:spAutoFit/>
          </a:bodyPr>
          <a:lstStyle/>
          <a:p>
            <a:r>
              <a:rPr kumimoji="1" lang="en-US" altLang="ja-JP" b="1" dirty="0">
                <a:latin typeface="Meiryo UI" panose="020B0604030504040204" pitchFamily="50" charset="-128"/>
                <a:ea typeface="Meiryo UI" panose="020B0604030504040204" pitchFamily="50" charset="-128"/>
              </a:rPr>
              <a:t>1.</a:t>
            </a:r>
            <a:r>
              <a:rPr kumimoji="1" lang="ja-JP" altLang="en-US" b="1" dirty="0">
                <a:latin typeface="Meiryo UI" panose="020B0604030504040204" pitchFamily="50" charset="-128"/>
                <a:ea typeface="Meiryo UI" panose="020B0604030504040204" pitchFamily="50" charset="-128"/>
              </a:rPr>
              <a:t>　基本情報</a:t>
            </a:r>
          </a:p>
        </p:txBody>
      </p:sp>
      <p:sp>
        <p:nvSpPr>
          <p:cNvPr id="6" name="テキスト ボックス 5">
            <a:extLst>
              <a:ext uri="{FF2B5EF4-FFF2-40B4-BE49-F238E27FC236}">
                <a16:creationId xmlns:a16="http://schemas.microsoft.com/office/drawing/2014/main" id="{B0F4C9E6-6068-D1A7-2DD4-E9703105B8FC}"/>
              </a:ext>
            </a:extLst>
          </p:cNvPr>
          <p:cNvSpPr txBox="1"/>
          <p:nvPr/>
        </p:nvSpPr>
        <p:spPr>
          <a:xfrm>
            <a:off x="3020787" y="175811"/>
            <a:ext cx="6309826" cy="246221"/>
          </a:xfrm>
          <a:prstGeom prst="rect">
            <a:avLst/>
          </a:prstGeom>
          <a:noFill/>
        </p:spPr>
        <p:txBody>
          <a:bodyPr wrap="square" rtlCol="0">
            <a:spAutoFit/>
          </a:bodyPr>
          <a:lstStyle/>
          <a:p>
            <a:r>
              <a:rPr kumimoji="1" lang="ja-JP" altLang="en-US" sz="1000" b="1" dirty="0">
                <a:solidFill>
                  <a:schemeClr val="bg1">
                    <a:lumMod val="65000"/>
                  </a:schemeClr>
                </a:solidFill>
                <a:latin typeface="Meiryo UI" panose="020B0604030504040204" pitchFamily="50" charset="-128"/>
                <a:ea typeface="Meiryo UI" panose="020B0604030504040204" pitchFamily="50" charset="-128"/>
              </a:rPr>
              <a:t>以下情報をご記入ください。</a:t>
            </a:r>
          </a:p>
        </p:txBody>
      </p:sp>
      <p:pic>
        <p:nvPicPr>
          <p:cNvPr id="2" name="図 1" descr="ロゴ&#10;&#10;中程度の精度で自動的に生成された説明">
            <a:extLst>
              <a:ext uri="{FF2B5EF4-FFF2-40B4-BE49-F238E27FC236}">
                <a16:creationId xmlns:a16="http://schemas.microsoft.com/office/drawing/2014/main" id="{0F6BB48C-6DEC-B74B-1A7E-F48339336D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490" y="54387"/>
            <a:ext cx="1117189" cy="561550"/>
          </a:xfrm>
          <a:prstGeom prst="rect">
            <a:avLst/>
          </a:prstGeom>
        </p:spPr>
      </p:pic>
    </p:spTree>
    <p:extLst>
      <p:ext uri="{BB962C8B-B14F-4D97-AF65-F5344CB8AC3E}">
        <p14:creationId xmlns:p14="http://schemas.microsoft.com/office/powerpoint/2010/main" val="1502534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9EC021ED-B3AF-C420-BD5F-A54B79BEAC05}"/>
              </a:ext>
            </a:extLst>
          </p:cNvPr>
          <p:cNvSpPr txBox="1"/>
          <p:nvPr/>
        </p:nvSpPr>
        <p:spPr>
          <a:xfrm>
            <a:off x="1341276" y="129645"/>
            <a:ext cx="8213424" cy="369332"/>
          </a:xfrm>
          <a:prstGeom prst="rect">
            <a:avLst/>
          </a:prstGeom>
          <a:noFill/>
        </p:spPr>
        <p:txBody>
          <a:bodyPr wrap="square" rtlCol="0">
            <a:spAutoFit/>
          </a:bodyPr>
          <a:lstStyle/>
          <a:p>
            <a:r>
              <a:rPr kumimoji="1" lang="en-US" altLang="ja-JP" b="1" dirty="0">
                <a:latin typeface="Meiryo UI" panose="020B0604030504040204" pitchFamily="50" charset="-128"/>
                <a:ea typeface="Meiryo UI" panose="020B0604030504040204" pitchFamily="50" charset="-128"/>
              </a:rPr>
              <a:t>2.</a:t>
            </a:r>
            <a:r>
              <a:rPr kumimoji="1" lang="ja-JP" altLang="en-US" b="1" dirty="0">
                <a:latin typeface="Meiryo UI" panose="020B0604030504040204" pitchFamily="50" charset="-128"/>
                <a:ea typeface="Meiryo UI" panose="020B0604030504040204" pitchFamily="50" charset="-128"/>
              </a:rPr>
              <a:t>　製品・サービスの概要　</a:t>
            </a:r>
          </a:p>
        </p:txBody>
      </p:sp>
      <p:sp>
        <p:nvSpPr>
          <p:cNvPr id="2" name="テキスト ボックス 1">
            <a:extLst>
              <a:ext uri="{FF2B5EF4-FFF2-40B4-BE49-F238E27FC236}">
                <a16:creationId xmlns:a16="http://schemas.microsoft.com/office/drawing/2014/main" id="{DC86DBA7-ACFB-D776-2F14-B4F8EAE4A6CF}"/>
              </a:ext>
            </a:extLst>
          </p:cNvPr>
          <p:cNvSpPr txBox="1"/>
          <p:nvPr/>
        </p:nvSpPr>
        <p:spPr>
          <a:xfrm>
            <a:off x="3878814" y="129645"/>
            <a:ext cx="5946321" cy="861774"/>
          </a:xfrm>
          <a:prstGeom prst="rect">
            <a:avLst/>
          </a:prstGeom>
          <a:noFill/>
        </p:spPr>
        <p:txBody>
          <a:bodyPr wrap="square" rtlCol="0">
            <a:spAutoFit/>
          </a:bodyPr>
          <a:lstStyle/>
          <a:p>
            <a:r>
              <a:rPr kumimoji="1" lang="ja-JP" altLang="en-US" sz="1000" b="1" dirty="0">
                <a:solidFill>
                  <a:schemeClr val="bg1">
                    <a:lumMod val="65000"/>
                  </a:schemeClr>
                </a:solidFill>
                <a:latin typeface="Meiryo UI" panose="020B0604030504040204" pitchFamily="50" charset="-128"/>
                <a:ea typeface="Meiryo UI" panose="020B0604030504040204" pitchFamily="50" charset="-128"/>
              </a:rPr>
              <a:t>どのような認知症の人の、どのようなシーンにおける困りごとを解決する製品・サービスなのかがわかるように、</a:t>
            </a:r>
            <a:endParaRPr kumimoji="1" lang="en-US" altLang="ja-JP" sz="1000" b="1" dirty="0">
              <a:solidFill>
                <a:schemeClr val="bg1">
                  <a:lumMod val="65000"/>
                </a:schemeClr>
              </a:solidFill>
              <a:latin typeface="Meiryo UI" panose="020B0604030504040204" pitchFamily="50" charset="-128"/>
              <a:ea typeface="Meiryo UI" panose="020B0604030504040204" pitchFamily="50" charset="-128"/>
            </a:endParaRPr>
          </a:p>
          <a:p>
            <a:r>
              <a:rPr kumimoji="1" lang="ja-JP" altLang="en-US" sz="1000" b="1" dirty="0">
                <a:solidFill>
                  <a:schemeClr val="bg1">
                    <a:lumMod val="65000"/>
                  </a:schemeClr>
                </a:solidFill>
                <a:latin typeface="Meiryo UI" panose="020B0604030504040204" pitchFamily="50" charset="-128"/>
                <a:ea typeface="Meiryo UI" panose="020B0604030504040204" pitchFamily="50" charset="-128"/>
              </a:rPr>
              <a:t>図、写真、イラスト等を用いてパワーポイント１ページにまとめて作成してください。</a:t>
            </a:r>
            <a:endParaRPr kumimoji="1" lang="en-US" altLang="ja-JP" sz="1000" b="1" dirty="0">
              <a:solidFill>
                <a:schemeClr val="bg1">
                  <a:lumMod val="65000"/>
                </a:schemeClr>
              </a:solidFill>
              <a:latin typeface="Meiryo UI" panose="020B0604030504040204" pitchFamily="50" charset="-128"/>
              <a:ea typeface="Meiryo UI" panose="020B0604030504040204" pitchFamily="50" charset="-128"/>
            </a:endParaRPr>
          </a:p>
          <a:p>
            <a:r>
              <a:rPr kumimoji="1" lang="ja-JP" altLang="en-US" sz="1000" b="1" dirty="0">
                <a:solidFill>
                  <a:schemeClr val="bg1">
                    <a:lumMod val="65000"/>
                  </a:schemeClr>
                </a:solidFill>
                <a:latin typeface="Meiryo UI" panose="020B0604030504040204" pitchFamily="50" charset="-128"/>
                <a:ea typeface="Meiryo UI" panose="020B0604030504040204" pitchFamily="50" charset="-128"/>
              </a:rPr>
              <a:t>その際、「独自性・独創性」「認知症の人を含めた生活者の</a:t>
            </a:r>
            <a:r>
              <a:rPr kumimoji="1" lang="en-US" altLang="ja-JP" sz="1000" b="1" dirty="0">
                <a:solidFill>
                  <a:schemeClr val="bg1">
                    <a:lumMod val="65000"/>
                  </a:schemeClr>
                </a:solidFill>
                <a:latin typeface="Meiryo UI" panose="020B0604030504040204" pitchFamily="50" charset="-128"/>
                <a:ea typeface="Meiryo UI" panose="020B0604030504040204" pitchFamily="50" charset="-128"/>
              </a:rPr>
              <a:t>QOL</a:t>
            </a:r>
            <a:r>
              <a:rPr kumimoji="1" lang="ja-JP" altLang="en-US" sz="1000" b="1" dirty="0">
                <a:solidFill>
                  <a:schemeClr val="bg1">
                    <a:lumMod val="65000"/>
                  </a:schemeClr>
                </a:solidFill>
                <a:latin typeface="Meiryo UI" panose="020B0604030504040204" pitchFamily="50" charset="-128"/>
                <a:ea typeface="Meiryo UI" panose="020B0604030504040204" pitchFamily="50" charset="-128"/>
              </a:rPr>
              <a:t>にどれだけ寄与するか</a:t>
            </a:r>
            <a:r>
              <a:rPr kumimoji="1" lang="en-US" altLang="ja-JP" sz="1000" b="1"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000" b="1" dirty="0">
                <a:solidFill>
                  <a:schemeClr val="bg1">
                    <a:lumMod val="65000"/>
                  </a:schemeClr>
                </a:solidFill>
                <a:latin typeface="Meiryo UI" panose="020B0604030504040204" pitchFamily="50" charset="-128"/>
                <a:ea typeface="Meiryo UI" panose="020B0604030504040204" pitchFamily="50" charset="-128"/>
              </a:rPr>
              <a:t>期待されるか」の観点でアピールポイントがあれば記述をお願いします。</a:t>
            </a:r>
            <a:endParaRPr kumimoji="1" lang="en-US" altLang="ja-JP" sz="1000" b="1" dirty="0">
              <a:solidFill>
                <a:schemeClr val="bg1">
                  <a:lumMod val="65000"/>
                </a:schemeClr>
              </a:solidFill>
              <a:latin typeface="Meiryo UI" panose="020B0604030504040204" pitchFamily="50" charset="-128"/>
              <a:ea typeface="Meiryo UI" panose="020B0604030504040204" pitchFamily="50" charset="-128"/>
            </a:endParaRPr>
          </a:p>
          <a:p>
            <a:r>
              <a:rPr kumimoji="1" lang="en-US" altLang="ja-JP" sz="1000" b="1"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000" b="1" dirty="0">
                <a:solidFill>
                  <a:schemeClr val="bg1">
                    <a:lumMod val="65000"/>
                  </a:schemeClr>
                </a:solidFill>
                <a:latin typeface="Meiryo UI" panose="020B0604030504040204" pitchFamily="50" charset="-128"/>
                <a:ea typeface="Meiryo UI" panose="020B0604030504040204" pitchFamily="50" charset="-128"/>
              </a:rPr>
              <a:t>１ページにまとめきれない場合は２ページ以上になってもかまいません。</a:t>
            </a:r>
          </a:p>
        </p:txBody>
      </p:sp>
      <p:pic>
        <p:nvPicPr>
          <p:cNvPr id="4" name="図 3" descr="ロゴ&#10;&#10;中程度の精度で自動的に生成された説明">
            <a:extLst>
              <a:ext uri="{FF2B5EF4-FFF2-40B4-BE49-F238E27FC236}">
                <a16:creationId xmlns:a16="http://schemas.microsoft.com/office/drawing/2014/main" id="{8A71CABC-ACD7-340A-1216-96D33D2102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490" y="54387"/>
            <a:ext cx="1117189" cy="561550"/>
          </a:xfrm>
          <a:prstGeom prst="rect">
            <a:avLst/>
          </a:prstGeom>
        </p:spPr>
      </p:pic>
    </p:spTree>
    <p:extLst>
      <p:ext uri="{BB962C8B-B14F-4D97-AF65-F5344CB8AC3E}">
        <p14:creationId xmlns:p14="http://schemas.microsoft.com/office/powerpoint/2010/main" val="52860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33FA626-2D76-CBA8-09E7-1FA056F6B029}"/>
              </a:ext>
            </a:extLst>
          </p:cNvPr>
          <p:cNvSpPr txBox="1"/>
          <p:nvPr/>
        </p:nvSpPr>
        <p:spPr>
          <a:xfrm>
            <a:off x="1341276" y="129645"/>
            <a:ext cx="8213424" cy="646331"/>
          </a:xfrm>
          <a:prstGeom prst="rect">
            <a:avLst/>
          </a:prstGeom>
          <a:noFill/>
        </p:spPr>
        <p:txBody>
          <a:bodyPr wrap="square" rtlCol="0">
            <a:spAutoFit/>
          </a:bodyPr>
          <a:lstStyle/>
          <a:p>
            <a:r>
              <a:rPr kumimoji="1" lang="en-US" altLang="ja-JP" b="1" dirty="0">
                <a:latin typeface="Meiryo UI" panose="020B0604030504040204" pitchFamily="50" charset="-128"/>
                <a:ea typeface="Meiryo UI" panose="020B0604030504040204" pitchFamily="50" charset="-128"/>
              </a:rPr>
              <a:t>3.</a:t>
            </a:r>
            <a:r>
              <a:rPr kumimoji="1" lang="ja-JP" altLang="en-US" b="1" dirty="0">
                <a:latin typeface="Meiryo UI" panose="020B0604030504040204" pitchFamily="50" charset="-128"/>
                <a:ea typeface="Meiryo UI" panose="020B0604030504040204" pitchFamily="50" charset="-128"/>
              </a:rPr>
              <a:t>　認知症当事者参画の実践状況</a:t>
            </a:r>
          </a:p>
          <a:p>
            <a:endParaRPr kumimoji="1" lang="ja-JP" altLang="en-US" b="1"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180878C5-6408-99B2-B689-6F205B38A880}"/>
              </a:ext>
            </a:extLst>
          </p:cNvPr>
          <p:cNvSpPr txBox="1"/>
          <p:nvPr/>
        </p:nvSpPr>
        <p:spPr>
          <a:xfrm>
            <a:off x="1387540" y="422033"/>
            <a:ext cx="7500947" cy="707886"/>
          </a:xfrm>
          <a:prstGeom prst="rect">
            <a:avLst/>
          </a:prstGeom>
          <a:noFill/>
        </p:spPr>
        <p:txBody>
          <a:bodyPr wrap="square" rtlCol="0">
            <a:spAutoFit/>
          </a:bodyPr>
          <a:lstStyle/>
          <a:p>
            <a:r>
              <a:rPr kumimoji="1" lang="ja-JP" altLang="en-US" sz="1000" b="1" dirty="0">
                <a:solidFill>
                  <a:schemeClr val="bg1">
                    <a:lumMod val="65000"/>
                  </a:schemeClr>
                </a:solidFill>
                <a:latin typeface="Meiryo UI" panose="020B0604030504040204" pitchFamily="50" charset="-128"/>
                <a:ea typeface="Meiryo UI" panose="020B0604030504040204" pitchFamily="50" charset="-128"/>
              </a:rPr>
              <a:t>製品・サービスの開発ステップにおいて、どのような当事者参画型開発のプロセスを組み込んだのか記述してください。</a:t>
            </a:r>
            <a:endParaRPr kumimoji="1" lang="en-US" altLang="ja-JP" sz="1000" b="1" dirty="0">
              <a:solidFill>
                <a:schemeClr val="bg1">
                  <a:lumMod val="65000"/>
                </a:schemeClr>
              </a:solidFill>
              <a:latin typeface="Meiryo UI" panose="020B0604030504040204" pitchFamily="50" charset="-128"/>
              <a:ea typeface="Meiryo UI" panose="020B0604030504040204" pitchFamily="50" charset="-128"/>
            </a:endParaRPr>
          </a:p>
          <a:p>
            <a:r>
              <a:rPr kumimoji="1" lang="ja-JP" altLang="en-US" sz="1000" b="1" dirty="0">
                <a:solidFill>
                  <a:schemeClr val="bg1">
                    <a:lumMod val="65000"/>
                  </a:schemeClr>
                </a:solidFill>
                <a:latin typeface="Meiryo UI" panose="020B0604030504040204" pitchFamily="50" charset="-128"/>
                <a:ea typeface="Meiryo UI" panose="020B0604030504040204" pitchFamily="50" charset="-128"/>
              </a:rPr>
              <a:t>なお、人数や回数などの数値は評価に影響しませんので、実際の状況を正確にご記入ください。</a:t>
            </a:r>
            <a:endParaRPr kumimoji="1" lang="en-US" altLang="ja-JP" sz="1000" b="1" dirty="0">
              <a:solidFill>
                <a:schemeClr val="bg1">
                  <a:lumMod val="65000"/>
                </a:schemeClr>
              </a:solidFill>
              <a:latin typeface="Meiryo UI" panose="020B0604030504040204" pitchFamily="50" charset="-128"/>
              <a:ea typeface="Meiryo UI" panose="020B0604030504040204" pitchFamily="50" charset="-128"/>
            </a:endParaRPr>
          </a:p>
          <a:p>
            <a:r>
              <a:rPr kumimoji="1" lang="en-US" altLang="ja-JP" sz="1000" b="1"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000" b="1" dirty="0">
                <a:solidFill>
                  <a:schemeClr val="bg1">
                    <a:lumMod val="65000"/>
                  </a:schemeClr>
                </a:solidFill>
                <a:latin typeface="Meiryo UI" panose="020B0604030504040204" pitchFamily="50" charset="-128"/>
                <a:ea typeface="Meiryo UI" panose="020B0604030504040204" pitchFamily="50" charset="-128"/>
              </a:rPr>
              <a:t>参考サイト：</a:t>
            </a:r>
            <a:r>
              <a:rPr kumimoji="1" lang="en-US" altLang="ja-JP" sz="1000" b="1"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000" b="1" dirty="0">
                <a:solidFill>
                  <a:schemeClr val="bg1">
                    <a:lumMod val="65000"/>
                  </a:schemeClr>
                </a:solidFill>
                <a:latin typeface="Meiryo UI" panose="020B0604030504040204" pitchFamily="50" charset="-128"/>
                <a:ea typeface="Meiryo UI" panose="020B0604030504040204" pitchFamily="50" charset="-128"/>
              </a:rPr>
              <a:t>当事者参画型開発の手引き</a:t>
            </a:r>
            <a:r>
              <a:rPr kumimoji="1" lang="en-US" altLang="ja-JP" sz="1000" b="1" dirty="0">
                <a:solidFill>
                  <a:schemeClr val="bg1">
                    <a:lumMod val="65000"/>
                  </a:schemeClr>
                </a:solidFill>
                <a:latin typeface="Meiryo UI" panose="020B0604030504040204" pitchFamily="50" charset="-128"/>
                <a:ea typeface="Meiryo UI" panose="020B0604030504040204" pitchFamily="50" charset="-128"/>
              </a:rPr>
              <a:t>』</a:t>
            </a:r>
          </a:p>
          <a:p>
            <a:r>
              <a:rPr kumimoji="1" lang="en-US" altLang="ja-JP" sz="1000" b="1" dirty="0">
                <a:solidFill>
                  <a:schemeClr val="bg1">
                    <a:lumMod val="65000"/>
                  </a:schemeClr>
                </a:solidFill>
                <a:latin typeface="Meiryo UI" panose="020B0604030504040204" pitchFamily="50" charset="-128"/>
                <a:ea typeface="Meiryo UI" panose="020B0604030504040204" pitchFamily="50" charset="-128"/>
              </a:rPr>
              <a:t>https://ninchisho-kanmin.or.jp/dcms_media/other/guide_participation.pdf</a:t>
            </a:r>
            <a:endParaRPr kumimoji="1" lang="ja-JP" altLang="en-US" sz="1000" b="1" dirty="0">
              <a:solidFill>
                <a:schemeClr val="bg1">
                  <a:lumMod val="65000"/>
                </a:schemeClr>
              </a:solidFill>
              <a:latin typeface="Meiryo UI" panose="020B0604030504040204" pitchFamily="50" charset="-128"/>
              <a:ea typeface="Meiryo UI" panose="020B0604030504040204" pitchFamily="50" charset="-128"/>
            </a:endParaRPr>
          </a:p>
        </p:txBody>
      </p:sp>
      <p:graphicFrame>
        <p:nvGraphicFramePr>
          <p:cNvPr id="3" name="表 9">
            <a:extLst>
              <a:ext uri="{FF2B5EF4-FFF2-40B4-BE49-F238E27FC236}">
                <a16:creationId xmlns:a16="http://schemas.microsoft.com/office/drawing/2014/main" id="{3F16A915-78FE-C68B-2EEE-B352AB30167A}"/>
              </a:ext>
            </a:extLst>
          </p:cNvPr>
          <p:cNvGraphicFramePr>
            <a:graphicFrameLocks noGrp="1"/>
          </p:cNvGraphicFramePr>
          <p:nvPr>
            <p:extLst>
              <p:ext uri="{D42A27DB-BD31-4B8C-83A1-F6EECF244321}">
                <p14:modId xmlns:p14="http://schemas.microsoft.com/office/powerpoint/2010/main" val="1003188172"/>
              </p:ext>
            </p:extLst>
          </p:nvPr>
        </p:nvGraphicFramePr>
        <p:xfrm>
          <a:off x="492124" y="1198053"/>
          <a:ext cx="8921752" cy="5605560"/>
        </p:xfrm>
        <a:graphic>
          <a:graphicData uri="http://schemas.openxmlformats.org/drawingml/2006/table">
            <a:tbl>
              <a:tblPr firstRow="1" bandRow="1">
                <a:tableStyleId>{5940675A-B579-460E-94D1-54222C63F5DA}</a:tableStyleId>
              </a:tblPr>
              <a:tblGrid>
                <a:gridCol w="1896513">
                  <a:extLst>
                    <a:ext uri="{9D8B030D-6E8A-4147-A177-3AD203B41FA5}">
                      <a16:colId xmlns:a16="http://schemas.microsoft.com/office/drawing/2014/main" val="223807428"/>
                    </a:ext>
                  </a:extLst>
                </a:gridCol>
                <a:gridCol w="1120107">
                  <a:extLst>
                    <a:ext uri="{9D8B030D-6E8A-4147-A177-3AD203B41FA5}">
                      <a16:colId xmlns:a16="http://schemas.microsoft.com/office/drawing/2014/main" val="3259663183"/>
                    </a:ext>
                  </a:extLst>
                </a:gridCol>
                <a:gridCol w="5905132">
                  <a:extLst>
                    <a:ext uri="{9D8B030D-6E8A-4147-A177-3AD203B41FA5}">
                      <a16:colId xmlns:a16="http://schemas.microsoft.com/office/drawing/2014/main" val="1622034971"/>
                    </a:ext>
                  </a:extLst>
                </a:gridCol>
              </a:tblGrid>
              <a:tr h="347189">
                <a:tc rowSpan="2">
                  <a:txBody>
                    <a:bodyPr/>
                    <a:lstStyle/>
                    <a:p>
                      <a:pPr algn="ctr"/>
                      <a:r>
                        <a:rPr kumimoji="1" lang="ja-JP" altLang="en-US" sz="1200" b="1" dirty="0">
                          <a:latin typeface="Meiryo UI" panose="020B0604030504040204" pitchFamily="50" charset="-128"/>
                          <a:ea typeface="Meiryo UI" panose="020B0604030504040204" pitchFamily="50" charset="-128"/>
                        </a:rPr>
                        <a:t>当事者参画の手法</a:t>
                      </a:r>
                      <a:endParaRPr kumimoji="1" lang="en-US" altLang="ja-JP" sz="1200" b="1" dirty="0">
                        <a:latin typeface="Meiryo UI" panose="020B0604030504040204" pitchFamily="50" charset="-128"/>
                        <a:ea typeface="Meiryo UI" panose="020B0604030504040204" pitchFamily="50" charset="-128"/>
                      </a:endParaRPr>
                    </a:p>
                  </a:txBody>
                  <a:tcPr anchor="ctr">
                    <a:solidFill>
                      <a:srgbClr val="FF9900">
                        <a:alpha val="60000"/>
                      </a:srgbClr>
                    </a:solidFill>
                  </a:tcPr>
                </a:tc>
                <a:tc gridSpan="2">
                  <a:txBody>
                    <a:bodyPr/>
                    <a:lstStyle/>
                    <a:p>
                      <a:pPr algn="l"/>
                      <a:r>
                        <a:rPr kumimoji="1" lang="ja-JP" altLang="en-US" sz="1000" dirty="0">
                          <a:latin typeface="Meiryo UI" panose="020B0604030504040204" pitchFamily="50" charset="-128"/>
                          <a:ea typeface="Meiryo UI" panose="020B0604030504040204" pitchFamily="50" charset="-128"/>
                        </a:rPr>
                        <a:t>開発プロセスにおいて、どのように認知症の人に参画してもらったか以下から選択してください。（複数選択可）</a:t>
                      </a:r>
                    </a:p>
                  </a:txBody>
                  <a:tcPr anchor="ctr">
                    <a:solidFill>
                      <a:srgbClr val="FF9900">
                        <a:alpha val="60000"/>
                      </a:srgbClr>
                    </a:solidFill>
                  </a:tcPr>
                </a:tc>
                <a:tc h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solidFill>
                      <a:srgbClr val="FF9900">
                        <a:alpha val="60000"/>
                      </a:srgbClr>
                    </a:solidFill>
                  </a:tcPr>
                </a:tc>
                <a:extLst>
                  <a:ext uri="{0D108BD9-81ED-4DB2-BD59-A6C34878D82A}">
                    <a16:rowId xmlns:a16="http://schemas.microsoft.com/office/drawing/2014/main" val="527408016"/>
                  </a:ext>
                </a:extLst>
              </a:tr>
              <a:tr h="993673">
                <a:tc vMerge="1">
                  <a:txBody>
                    <a:bodyPr/>
                    <a:lstStyle/>
                    <a:p>
                      <a:endParaRPr kumimoji="1" lang="ja-JP" altLang="en-US" sz="140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One to One </a:t>
                      </a:r>
                      <a:r>
                        <a:rPr kumimoji="1" lang="ja-JP" altLang="en-US" sz="1000" dirty="0">
                          <a:latin typeface="Meiryo UI" panose="020B0604030504040204" pitchFamily="50" charset="-128"/>
                          <a:ea typeface="Meiryo UI" panose="020B0604030504040204" pitchFamily="50" charset="-128"/>
                        </a:rPr>
                        <a:t>インタビュー（デプスインタビュー）　　   </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 座談会（グループインタビュー）    　　</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 行動観察・同行調査</a:t>
                      </a: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 試作品・製品ユーザーテスト　　    </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 ワークショップ　　      </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 日記・記録式調査　　 　　　　</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 アンケート調査　　</a:t>
                      </a: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8</a:t>
                      </a:r>
                      <a:r>
                        <a:rPr kumimoji="1" lang="ja-JP" altLang="en-US" sz="1000" dirty="0">
                          <a:latin typeface="Meiryo UI" panose="020B0604030504040204" pitchFamily="50" charset="-128"/>
                          <a:ea typeface="Meiryo UI" panose="020B0604030504040204" pitchFamily="50" charset="-128"/>
                        </a:rPr>
                        <a:t>、 その他（　　　　　　　　　　　　　　　　    　　　　　　　　　　　　　　　　　　　　　　　　　　　　　　　）</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813317439"/>
                  </a:ext>
                </a:extLst>
              </a:tr>
              <a:tr h="433041">
                <a:tc rowSpan="2">
                  <a:txBody>
                    <a:bodyPr/>
                    <a:lstStyle/>
                    <a:p>
                      <a:pPr algn="ctr"/>
                      <a:r>
                        <a:rPr kumimoji="1" lang="ja-JP" altLang="en-US" sz="1200" b="1" dirty="0">
                          <a:latin typeface="Meiryo UI" panose="020B0604030504040204" pitchFamily="50" charset="-128"/>
                          <a:ea typeface="Meiryo UI" panose="020B0604030504040204" pitchFamily="50" charset="-128"/>
                        </a:rPr>
                        <a:t>参画した当事者の概要</a:t>
                      </a:r>
                    </a:p>
                  </a:txBody>
                  <a:tcPr anchor="ctr">
                    <a:solidFill>
                      <a:srgbClr val="FF9900">
                        <a:alpha val="60000"/>
                      </a:srgb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人数</a:t>
                      </a:r>
                    </a:p>
                  </a:txBody>
                  <a:tcPr anchor="ctr">
                    <a:solidFill>
                      <a:srgbClr val="FF9900">
                        <a:alpha val="60000"/>
                      </a:srgbClr>
                    </a:solidFill>
                  </a:tcPr>
                </a:tc>
                <a:tc>
                  <a:txBody>
                    <a:bodyPr/>
                    <a:lstStyle/>
                    <a:p>
                      <a:pPr algn="l"/>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8037961"/>
                  </a:ext>
                </a:extLst>
              </a:tr>
              <a:tr h="747891">
                <a:tc vMerge="1">
                  <a:txBody>
                    <a:bodyPr/>
                    <a:lstStyle/>
                    <a:p>
                      <a:endParaRPr kumimoji="1" lang="ja-JP" altLang="en-US" sz="1400" dirty="0"/>
                    </a:p>
                  </a:txBody>
                  <a:tcPr/>
                </a:tc>
                <a:tc>
                  <a:txBody>
                    <a:bodyPr/>
                    <a:lstStyle/>
                    <a:p>
                      <a:pPr algn="ctr"/>
                      <a:r>
                        <a:rPr kumimoji="1" lang="ja-JP" altLang="en-US" sz="1000" dirty="0">
                          <a:latin typeface="Meiryo UI" panose="020B0604030504040204" pitchFamily="50" charset="-128"/>
                          <a:ea typeface="Meiryo UI" panose="020B0604030504040204" pitchFamily="50" charset="-128"/>
                        </a:rPr>
                        <a:t>どのような方</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々</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に参画いただいたか</a:t>
                      </a:r>
                    </a:p>
                  </a:txBody>
                  <a:tcPr anchor="ctr">
                    <a:solidFill>
                      <a:srgbClr val="FF9900">
                        <a:alpha val="60000"/>
                      </a:srgbClr>
                    </a:solidFill>
                  </a:tcPr>
                </a:tc>
                <a:tc>
                  <a:txBody>
                    <a:bodyPr/>
                    <a:lstStyle/>
                    <a:p>
                      <a:pPr algn="l"/>
                      <a:endParaRPr kumimoji="1" lang="en-US" altLang="ja-JP" sz="1050" dirty="0">
                        <a:latin typeface="Meiryo UI" panose="020B0604030504040204" pitchFamily="50" charset="-128"/>
                        <a:ea typeface="Meiryo UI" panose="020B0604030504040204" pitchFamily="50" charset="-128"/>
                      </a:endParaRPr>
                    </a:p>
                    <a:p>
                      <a:pPr algn="l"/>
                      <a:endParaRPr kumimoji="1" lang="en-US" altLang="ja-JP" sz="1200" dirty="0">
                        <a:latin typeface="Meiryo UI" panose="020B0604030504040204" pitchFamily="50" charset="-128"/>
                        <a:ea typeface="Meiryo UI" panose="020B0604030504040204" pitchFamily="50" charset="-128"/>
                      </a:endParaRPr>
                    </a:p>
                    <a:p>
                      <a:pPr algn="l"/>
                      <a:endParaRPr kumimoji="1" lang="en-US" altLang="ja-JP" sz="1200" dirty="0">
                        <a:latin typeface="Meiryo UI" panose="020B0604030504040204" pitchFamily="50" charset="-128"/>
                        <a:ea typeface="Meiryo UI" panose="020B0604030504040204" pitchFamily="50" charset="-128"/>
                      </a:endParaRPr>
                    </a:p>
                    <a:p>
                      <a:pPr algn="l"/>
                      <a:endParaRPr kumimoji="1" lang="en-US" altLang="ja-JP"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95730699"/>
                  </a:ext>
                </a:extLst>
              </a:tr>
              <a:tr h="4026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当事者参画の回数</a:t>
                      </a:r>
                    </a:p>
                  </a:txBody>
                  <a:tcPr anchor="ctr">
                    <a:solidFill>
                      <a:srgbClr val="FF9900">
                        <a:alpha val="60000"/>
                      </a:srgbClr>
                    </a:solidFill>
                  </a:tcPr>
                </a:tc>
                <a:tc gridSpan="2">
                  <a:txBody>
                    <a:bodyPr/>
                    <a:lstStyle/>
                    <a:p>
                      <a:pPr marL="0" algn="l" defTabSz="914400" rtl="0" eaLnBrk="1" latinLnBrk="0" hangingPunct="1"/>
                      <a:endParaRPr kumimoji="1" lang="ja-JP" altLang="en-US" sz="1050" kern="1200" dirty="0">
                        <a:solidFill>
                          <a:schemeClr val="tx1"/>
                        </a:solidFill>
                        <a:latin typeface="Meiryo UI" panose="020B0604030504040204" pitchFamily="50" charset="-128"/>
                        <a:ea typeface="Meiryo UI" panose="020B0604030504040204" pitchFamily="50" charset="-128"/>
                        <a:cs typeface="+mn-cs"/>
                      </a:endParaRPr>
                    </a:p>
                  </a:txBody>
                  <a:tcPr>
                    <a:noFill/>
                  </a:tcPr>
                </a:tc>
                <a:tc hMerge="1">
                  <a:txBody>
                    <a:bodyPr/>
                    <a:lstStyle/>
                    <a:p>
                      <a:endParaRPr kumimoji="1" lang="ja-JP" altLang="en-US"/>
                    </a:p>
                  </a:txBody>
                  <a:tcPr/>
                </a:tc>
                <a:extLst>
                  <a:ext uri="{0D108BD9-81ED-4DB2-BD59-A6C34878D82A}">
                    <a16:rowId xmlns:a16="http://schemas.microsoft.com/office/drawing/2014/main" val="3727948397"/>
                  </a:ext>
                </a:extLst>
              </a:tr>
              <a:tr h="4572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実践を通して得られた</a:t>
                      </a:r>
                      <a:endParaRPr kumimoji="1" lang="en-US" altLang="ja-JP" sz="1200" b="1"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ニーズ・視点、</a:t>
                      </a:r>
                      <a:endParaRPr kumimoji="1" lang="en-US" altLang="ja-JP" sz="1200" b="1"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開発への反映状況</a:t>
                      </a:r>
                    </a:p>
                  </a:txBody>
                  <a:tcPr anchor="ctr">
                    <a:solidFill>
                      <a:srgbClr val="FF9900">
                        <a:alpha val="60000"/>
                      </a:srgbClr>
                    </a:solidFill>
                  </a:tcPr>
                </a:tc>
                <a:tc gridSpan="2">
                  <a:txBody>
                    <a:bodyPr/>
                    <a:lstStyle/>
                    <a:p>
                      <a:pPr marL="0" algn="l" defTabSz="914400" rtl="0" eaLnBrk="1" latinLnBrk="0" hangingPunct="1"/>
                      <a:r>
                        <a:rPr kumimoji="1" lang="ja-JP" altLang="en-US" sz="1000" kern="1200" dirty="0">
                          <a:solidFill>
                            <a:schemeClr val="tx1"/>
                          </a:solidFill>
                          <a:latin typeface="Meiryo UI" panose="020B0604030504040204" pitchFamily="50" charset="-128"/>
                          <a:ea typeface="Meiryo UI" panose="020B0604030504040204" pitchFamily="50" charset="-128"/>
                          <a:cs typeface="+mn-cs"/>
                        </a:rPr>
                        <a:t>実践を通して把握できた当事者のニーズや得られた視点などについて記載してください。</a:t>
                      </a:r>
                      <a:endParaRPr kumimoji="1" lang="en-US" altLang="ja-JP" sz="10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000" kern="1200" dirty="0">
                          <a:solidFill>
                            <a:schemeClr val="tx1"/>
                          </a:solidFill>
                          <a:latin typeface="Meiryo UI" panose="020B0604030504040204" pitchFamily="50" charset="-128"/>
                          <a:ea typeface="Meiryo UI" panose="020B0604030504040204" pitchFamily="50" charset="-128"/>
                          <a:cs typeface="+mn-cs"/>
                        </a:rPr>
                        <a:t>また、そのニーズや新たな視点が製品・サービス開発にどのように反映されたかについて詳しく記載をお願いします。</a:t>
                      </a:r>
                      <a:endParaRPr kumimoji="1" lang="en-US" altLang="ja-JP" sz="10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000" kern="1200" dirty="0">
                          <a:solidFill>
                            <a:schemeClr val="tx1"/>
                          </a:solidFill>
                          <a:latin typeface="Meiryo UI" panose="020B0604030504040204" pitchFamily="50" charset="-128"/>
                          <a:ea typeface="Meiryo UI" panose="020B0604030504040204" pitchFamily="50" charset="-128"/>
                          <a:cs typeface="+mn-cs"/>
                        </a:rPr>
                        <a:t>認知症の人からのコメントやご意見があればご記入ください。</a:t>
                      </a:r>
                      <a:endParaRPr kumimoji="1" lang="en-US" altLang="ja-JP" sz="1000" kern="1200" dirty="0">
                        <a:solidFill>
                          <a:schemeClr val="tx1"/>
                        </a:solidFill>
                        <a:latin typeface="Meiryo UI" panose="020B0604030504040204" pitchFamily="50" charset="-128"/>
                        <a:ea typeface="Meiryo UI" panose="020B0604030504040204" pitchFamily="50" charset="-128"/>
                        <a:cs typeface="+mn-cs"/>
                      </a:endParaRPr>
                    </a:p>
                  </a:txBody>
                  <a:tcPr anchor="ctr">
                    <a:solidFill>
                      <a:srgbClr val="FF9900">
                        <a:alpha val="60000"/>
                      </a:srgbClr>
                    </a:solidFill>
                  </a:tcPr>
                </a:tc>
                <a:tc hMerge="1">
                  <a:txBody>
                    <a:bodyPr/>
                    <a:lstStyle/>
                    <a:p>
                      <a:endParaRPr kumimoji="1" lang="ja-JP" altLang="en-US"/>
                    </a:p>
                  </a:txBody>
                  <a:tcPr/>
                </a:tc>
                <a:extLst>
                  <a:ext uri="{0D108BD9-81ED-4DB2-BD59-A6C34878D82A}">
                    <a16:rowId xmlns:a16="http://schemas.microsoft.com/office/drawing/2014/main" val="2072325968"/>
                  </a:ext>
                </a:extLst>
              </a:tr>
              <a:tr h="62467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solidFill>
                      <a:srgbClr val="FF9900">
                        <a:alpha val="60000"/>
                      </a:srgbClr>
                    </a:solidFill>
                  </a:tcPr>
                </a:tc>
                <a:tc gridSpan="2">
                  <a:txBody>
                    <a:bodyPr/>
                    <a:lstStyle/>
                    <a:p>
                      <a:pPr algn="l"/>
                      <a:endParaRPr kumimoji="1" lang="en-US" altLang="ja-JP" sz="1050" dirty="0">
                        <a:latin typeface="Meiryo UI" panose="020B0604030504040204" pitchFamily="50" charset="-128"/>
                        <a:ea typeface="Meiryo UI" panose="020B0604030504040204" pitchFamily="50" charset="-128"/>
                      </a:endParaRPr>
                    </a:p>
                    <a:p>
                      <a:pPr algn="l"/>
                      <a:endParaRPr kumimoji="1" lang="en-US" altLang="ja-JP" sz="1000" dirty="0">
                        <a:latin typeface="Meiryo UI" panose="020B0604030504040204" pitchFamily="50" charset="-128"/>
                        <a:ea typeface="Meiryo UI" panose="020B0604030504040204" pitchFamily="50" charset="-128"/>
                      </a:endParaRPr>
                    </a:p>
                    <a:p>
                      <a:pPr algn="l"/>
                      <a:endParaRPr kumimoji="1" lang="en-US" altLang="ja-JP" sz="1000" dirty="0">
                        <a:latin typeface="Meiryo UI" panose="020B0604030504040204" pitchFamily="50" charset="-128"/>
                        <a:ea typeface="Meiryo UI" panose="020B0604030504040204" pitchFamily="50" charset="-128"/>
                      </a:endParaRPr>
                    </a:p>
                    <a:p>
                      <a:pPr algn="l"/>
                      <a:endParaRPr kumimoji="1" lang="en-US" altLang="ja-JP" sz="1000" dirty="0">
                        <a:latin typeface="Meiryo UI" panose="020B0604030504040204" pitchFamily="50" charset="-128"/>
                        <a:ea typeface="Meiryo UI" panose="020B0604030504040204" pitchFamily="50" charset="-128"/>
                      </a:endParaRPr>
                    </a:p>
                    <a:p>
                      <a:pPr algn="l"/>
                      <a:endParaRPr kumimoji="1" lang="en-US" altLang="ja-JP" sz="1000" dirty="0">
                        <a:latin typeface="Meiryo UI" panose="020B0604030504040204" pitchFamily="50" charset="-128"/>
                        <a:ea typeface="Meiryo UI" panose="020B0604030504040204" pitchFamily="50" charset="-128"/>
                      </a:endParaRPr>
                    </a:p>
                    <a:p>
                      <a:pPr algn="l"/>
                      <a:endParaRPr kumimoji="1" lang="en-US" altLang="ja-JP" sz="1000" dirty="0">
                        <a:latin typeface="Meiryo UI" panose="020B0604030504040204" pitchFamily="50" charset="-128"/>
                        <a:ea typeface="Meiryo UI" panose="020B0604030504040204" pitchFamily="50" charset="-128"/>
                      </a:endParaRPr>
                    </a:p>
                    <a:p>
                      <a:pPr algn="l"/>
                      <a:endParaRPr kumimoji="1" lang="en-US" altLang="ja-JP" sz="1000" dirty="0">
                        <a:latin typeface="Meiryo UI" panose="020B0604030504040204" pitchFamily="50" charset="-128"/>
                        <a:ea typeface="Meiryo UI" panose="020B0604030504040204" pitchFamily="50" charset="-128"/>
                      </a:endParaRPr>
                    </a:p>
                    <a:p>
                      <a:pPr algn="l"/>
                      <a:endParaRPr kumimoji="1" lang="en-US" altLang="ja-JP" sz="1000" dirty="0">
                        <a:latin typeface="Meiryo UI" panose="020B0604030504040204" pitchFamily="50" charset="-128"/>
                        <a:ea typeface="Meiryo UI" panose="020B0604030504040204" pitchFamily="50" charset="-128"/>
                      </a:endParaRPr>
                    </a:p>
                    <a:p>
                      <a:pPr algn="l"/>
                      <a:endParaRPr kumimoji="1" lang="en-US" altLang="ja-JP" sz="1000" dirty="0">
                        <a:latin typeface="Meiryo UI" panose="020B0604030504040204" pitchFamily="50" charset="-128"/>
                        <a:ea typeface="Meiryo UI" panose="020B0604030504040204" pitchFamily="50" charset="-128"/>
                      </a:endParaRPr>
                    </a:p>
                    <a:p>
                      <a:pPr algn="l"/>
                      <a:endParaRPr kumimoji="1" lang="en-US" altLang="ja-JP" sz="1000" dirty="0">
                        <a:latin typeface="Meiryo UI" panose="020B0604030504040204" pitchFamily="50" charset="-128"/>
                        <a:ea typeface="Meiryo UI" panose="020B0604030504040204" pitchFamily="50" charset="-128"/>
                      </a:endParaRPr>
                    </a:p>
                    <a:p>
                      <a:pPr algn="l"/>
                      <a:endParaRPr kumimoji="1" lang="en-US" altLang="ja-JP" sz="1000" dirty="0">
                        <a:latin typeface="Meiryo UI" panose="020B0604030504040204" pitchFamily="50" charset="-128"/>
                        <a:ea typeface="Meiryo UI" panose="020B0604030504040204" pitchFamily="50" charset="-128"/>
                      </a:endParaRPr>
                    </a:p>
                    <a:p>
                      <a:pPr algn="l"/>
                      <a:endParaRPr kumimoji="1" lang="en-US" altLang="ja-JP" sz="1000" dirty="0">
                        <a:latin typeface="Meiryo UI" panose="020B0604030504040204" pitchFamily="50" charset="-128"/>
                        <a:ea typeface="Meiryo UI" panose="020B0604030504040204" pitchFamily="50" charset="-128"/>
                      </a:endParaRPr>
                    </a:p>
                    <a:p>
                      <a:pPr algn="ctr"/>
                      <a:endParaRPr kumimoji="1" lang="ja-JP" altLang="en-US" sz="1000" dirty="0">
                        <a:latin typeface="Meiryo UI" panose="020B0604030504040204" pitchFamily="50" charset="-128"/>
                        <a:ea typeface="Meiryo UI" panose="020B0604030504040204" pitchFamily="50" charset="-128"/>
                      </a:endParaRPr>
                    </a:p>
                  </a:txBody>
                  <a:tcPr>
                    <a:noFill/>
                  </a:tcPr>
                </a:tc>
                <a:tc hMerge="1">
                  <a:txBody>
                    <a:bodyPr/>
                    <a:lstStyle/>
                    <a:p>
                      <a:endParaRPr kumimoji="1" lang="ja-JP" altLang="en-US"/>
                    </a:p>
                  </a:txBody>
                  <a:tcPr/>
                </a:tc>
                <a:extLst>
                  <a:ext uri="{0D108BD9-81ED-4DB2-BD59-A6C34878D82A}">
                    <a16:rowId xmlns:a16="http://schemas.microsoft.com/office/drawing/2014/main" val="42966052"/>
                  </a:ext>
                </a:extLst>
              </a:tr>
            </a:tbl>
          </a:graphicData>
        </a:graphic>
      </p:graphicFrame>
      <p:pic>
        <p:nvPicPr>
          <p:cNvPr id="8" name="図 7" descr="ロゴ&#10;&#10;中程度の精度で自動的に生成された説明">
            <a:extLst>
              <a:ext uri="{FF2B5EF4-FFF2-40B4-BE49-F238E27FC236}">
                <a16:creationId xmlns:a16="http://schemas.microsoft.com/office/drawing/2014/main" id="{3D49F270-68ED-CF0C-E471-0603E7EFF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490" y="54387"/>
            <a:ext cx="1117189" cy="561550"/>
          </a:xfrm>
          <a:prstGeom prst="rect">
            <a:avLst/>
          </a:prstGeom>
        </p:spPr>
      </p:pic>
    </p:spTree>
    <p:extLst>
      <p:ext uri="{BB962C8B-B14F-4D97-AF65-F5344CB8AC3E}">
        <p14:creationId xmlns:p14="http://schemas.microsoft.com/office/powerpoint/2010/main" val="6963070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3183</TotalTime>
  <Words>477</Words>
  <Application>Microsoft Office PowerPoint</Application>
  <PresentationFormat>A4 210 x 297 mm</PresentationFormat>
  <Paragraphs>68</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 千穂 博報堂 テーマ局 テーマＧ</dc:creator>
  <cp:lastModifiedBy>山田 千穂 博報堂 テーマ局 テーマＧ</cp:lastModifiedBy>
  <cp:revision>51</cp:revision>
  <cp:lastPrinted>2024-09-19T04:48:34Z</cp:lastPrinted>
  <dcterms:created xsi:type="dcterms:W3CDTF">2024-07-11T03:23:48Z</dcterms:created>
  <dcterms:modified xsi:type="dcterms:W3CDTF">2024-11-25T03:03:24Z</dcterms:modified>
</cp:coreProperties>
</file>